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3" r:id="rId1"/>
  </p:sldMasterIdLst>
  <p:notesMasterIdLst>
    <p:notesMasterId r:id="rId16"/>
  </p:notesMasterIdLst>
  <p:sldIdLst>
    <p:sldId id="256" r:id="rId2"/>
    <p:sldId id="274" r:id="rId3"/>
    <p:sldId id="258" r:id="rId4"/>
    <p:sldId id="276" r:id="rId5"/>
    <p:sldId id="275" r:id="rId6"/>
    <p:sldId id="267" r:id="rId7"/>
    <p:sldId id="278" r:id="rId8"/>
    <p:sldId id="260" r:id="rId9"/>
    <p:sldId id="277" r:id="rId10"/>
    <p:sldId id="264" r:id="rId11"/>
    <p:sldId id="270" r:id="rId12"/>
    <p:sldId id="272" r:id="rId13"/>
    <p:sldId id="279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3EF3E-E553-6141-84A1-735007A757D4}" type="datetimeFigureOut">
              <a:rPr lang="en-US" smtClean="0"/>
              <a:t>5/17/18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08D4B-A083-BA4B-9AB8-C2EA98B2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32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08D4B-A083-BA4B-9AB8-C2EA98B29E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8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F2A1B73-8923-5246-AB52-43F3AE54D4C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5B23B99-8E24-A743-A4D8-1DB6C10400C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1730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1B73-8923-5246-AB52-43F3AE54D4C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23B99-8E24-A743-A4D8-1DB6C104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11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1B73-8923-5246-AB52-43F3AE54D4C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23B99-8E24-A743-A4D8-1DB6C104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2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1B73-8923-5246-AB52-43F3AE54D4C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23B99-8E24-A743-A4D8-1DB6C104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16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2A1B73-8923-5246-AB52-43F3AE54D4C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B23B99-8E24-A743-A4D8-1DB6C10400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58101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1B73-8923-5246-AB52-43F3AE54D4C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23B99-8E24-A743-A4D8-1DB6C104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34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1B73-8923-5246-AB52-43F3AE54D4C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23B99-8E24-A743-A4D8-1DB6C104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67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1B73-8923-5246-AB52-43F3AE54D4C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23B99-8E24-A743-A4D8-1DB6C104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1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1B73-8923-5246-AB52-43F3AE54D4C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23B99-8E24-A743-A4D8-1DB6C104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91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2A1B73-8923-5246-AB52-43F3AE54D4C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B23B99-8E24-A743-A4D8-1DB6C10400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76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2A1B73-8923-5246-AB52-43F3AE54D4C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B23B99-8E24-A743-A4D8-1DB6C10400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73467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7F2A1B73-8923-5246-AB52-43F3AE54D4C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5B23B99-8E24-A743-A4D8-1DB6C10400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432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(null)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15132-EA85-554B-9C8C-6219342F5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541124"/>
            <a:ext cx="8361229" cy="2345556"/>
          </a:xfrm>
        </p:spPr>
        <p:txBody>
          <a:bodyPr>
            <a:noAutofit/>
          </a:bodyPr>
          <a:lstStyle/>
          <a:p>
            <a:r>
              <a:rPr lang="en-US" sz="5400" dirty="0"/>
              <a:t>How to automate data analyses and save your </a:t>
            </a:r>
            <a:r>
              <a:rPr lang="en-US" sz="5400" strike="sngStrike" dirty="0"/>
              <a:t>life</a:t>
            </a:r>
            <a:r>
              <a:rPr lang="en-US" sz="5400" dirty="0"/>
              <a:t>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5FAE2-CA12-2C4A-BB89-4F0B1FE60F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Cecilia (</a:t>
            </a:r>
            <a:r>
              <a:rPr lang="en-US" dirty="0" err="1"/>
              <a:t>XinYue</a:t>
            </a:r>
            <a:r>
              <a:rPr lang="en-US" dirty="0"/>
              <a:t>) Wang</a:t>
            </a:r>
          </a:p>
          <a:p>
            <a:r>
              <a:rPr lang="en-US" dirty="0"/>
              <a:t>Department of Microbiology and Immunology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4088A-11D8-C443-8E3C-901B2D4C8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209" y="0"/>
            <a:ext cx="2789791" cy="1416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855C91-26BF-4148-A677-469EE302B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" y="5403783"/>
            <a:ext cx="2758302" cy="14439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48669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24FBB-62FF-0848-8911-6AEA66849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085" y="156040"/>
            <a:ext cx="10032715" cy="1485900"/>
          </a:xfrm>
        </p:spPr>
        <p:txBody>
          <a:bodyPr/>
          <a:lstStyle/>
          <a:p>
            <a:r>
              <a:rPr lang="en-US" dirty="0"/>
              <a:t>Bash 					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3633F-B641-F64A-8E23-BB7FFB842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855" y="1882526"/>
            <a:ext cx="5246527" cy="4436082"/>
          </a:xfrm>
        </p:spPr>
        <p:txBody>
          <a:bodyPr/>
          <a:lstStyle/>
          <a:p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NZ" dirty="0">
                <a:latin typeface="Calibri" panose="020F0502020204030204" pitchFamily="34" charset="0"/>
                <a:cs typeface="Calibri" panose="020F0502020204030204" pitchFamily="34" charset="0"/>
              </a:rPr>
              <a:t>cd /Users/</a:t>
            </a:r>
            <a:r>
              <a:rPr lang="en-NZ" dirty="0" err="1">
                <a:latin typeface="Calibri" panose="020F0502020204030204" pitchFamily="34" charset="0"/>
                <a:cs typeface="Calibri" panose="020F0502020204030204" pitchFamily="34" charset="0"/>
              </a:rPr>
              <a:t>ceciliawang</a:t>
            </a:r>
            <a:r>
              <a:rPr lang="en-NZ" dirty="0">
                <a:latin typeface="Calibri" panose="020F0502020204030204" pitchFamily="34" charset="0"/>
                <a:cs typeface="Calibri" panose="020F0502020204030204" pitchFamily="34" charset="0"/>
              </a:rPr>
              <a:t>/Cecilia/temp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NZ" dirty="0" err="1">
                <a:latin typeface="Calibri" panose="020F0502020204030204" pitchFamily="34" charset="0"/>
                <a:cs typeface="Calibri" panose="020F0502020204030204" pitchFamily="34" charset="0"/>
              </a:rPr>
              <a:t>awk</a:t>
            </a:r>
            <a:r>
              <a:rPr lang="en-NZ" dirty="0">
                <a:latin typeface="Calibri" panose="020F0502020204030204" pitchFamily="34" charset="0"/>
                <a:cs typeface="Calibri" panose="020F0502020204030204" pitchFamily="34" charset="0"/>
              </a:rPr>
              <a:t> '{print $0,"\t", FILENAME}' file*.txt &gt;</a:t>
            </a:r>
            <a:r>
              <a:rPr lang="en-NZ" dirty="0" err="1">
                <a:latin typeface="Calibri" panose="020F0502020204030204" pitchFamily="34" charset="0"/>
                <a:cs typeface="Calibri" panose="020F0502020204030204" pitchFamily="34" charset="0"/>
              </a:rPr>
              <a:t>test.txt</a:t>
            </a:r>
            <a:endParaRPr lang="en-NZ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1E37AA-2D58-A943-90E5-CB23241BE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85" y="1063641"/>
            <a:ext cx="4301733" cy="11565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13C4CE-2E30-9E49-9908-B01E9A600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85" y="3340687"/>
            <a:ext cx="4412751" cy="1847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B62B6A-2882-2F46-90F4-C5DFF1CE1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612" y="845145"/>
            <a:ext cx="5904430" cy="258385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693117-87F1-7642-A46A-43E28F699A36}"/>
              </a:ext>
            </a:extLst>
          </p:cNvPr>
          <p:cNvCxnSpPr/>
          <p:nvPr/>
        </p:nvCxnSpPr>
        <p:spPr>
          <a:xfrm>
            <a:off x="6007812" y="0"/>
            <a:ext cx="0" cy="6858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AA57542-9BA0-2843-9174-4EB9109DD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612" y="3534480"/>
            <a:ext cx="4471070" cy="187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48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2D9E1-4B52-E144-B3D6-65A37F54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3463"/>
            <a:ext cx="9601200" cy="865598"/>
          </a:xfrm>
        </p:spPr>
        <p:txBody>
          <a:bodyPr/>
          <a:lstStyle/>
          <a:p>
            <a:r>
              <a:rPr lang="en-US" dirty="0"/>
              <a:t>Which one to pick? For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831F2-42E6-3440-B86B-B0FFAFD94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7582" y="1160980"/>
            <a:ext cx="4505218" cy="4675598"/>
          </a:xfrm>
        </p:spPr>
        <p:txBody>
          <a:bodyPr/>
          <a:lstStyle/>
          <a:p>
            <a:r>
              <a:rPr lang="en-US" b="1" dirty="0"/>
              <a:t>R</a:t>
            </a:r>
          </a:p>
          <a:p>
            <a:r>
              <a:rPr lang="en-US" dirty="0"/>
              <a:t>Small file(s)</a:t>
            </a:r>
          </a:p>
          <a:p>
            <a:r>
              <a:rPr lang="en-US" dirty="0"/>
              <a:t>Mainly statistical analyses </a:t>
            </a:r>
          </a:p>
          <a:p>
            <a:r>
              <a:rPr lang="en-US" dirty="0"/>
              <a:t>Fine touch on dataset(s) details</a:t>
            </a:r>
          </a:p>
          <a:p>
            <a:r>
              <a:rPr lang="en-US" dirty="0"/>
              <a:t>Pretty figures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2F669B-7143-7945-8EB5-BA7986785DF4}"/>
              </a:ext>
            </a:extLst>
          </p:cNvPr>
          <p:cNvSpPr txBox="1">
            <a:spLocks/>
          </p:cNvSpPr>
          <p:nvPr/>
        </p:nvSpPr>
        <p:spPr>
          <a:xfrm>
            <a:off x="1554822" y="1160980"/>
            <a:ext cx="4505218" cy="467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Unix/Linux</a:t>
            </a:r>
          </a:p>
          <a:p>
            <a:r>
              <a:rPr lang="en-US" dirty="0"/>
              <a:t>Massive data files (e.g. sequencing files)</a:t>
            </a:r>
          </a:p>
          <a:p>
            <a:r>
              <a:rPr lang="en-US" dirty="0"/>
              <a:t>Intensive blasting or converting</a:t>
            </a:r>
          </a:p>
          <a:p>
            <a:r>
              <a:rPr lang="en-US" dirty="0"/>
              <a:t>Generic summary for large number of files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106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2D9E1-4B52-E144-B3D6-65A37F54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3463"/>
            <a:ext cx="9601200" cy="865598"/>
          </a:xfrm>
        </p:spPr>
        <p:txBody>
          <a:bodyPr/>
          <a:lstStyle/>
          <a:p>
            <a:r>
              <a:rPr lang="en-US" dirty="0"/>
              <a:t>Which one to pick?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831F2-42E6-3440-B86B-B0FFAFD94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7582" y="1160980"/>
            <a:ext cx="4505218" cy="4675598"/>
          </a:xfrm>
        </p:spPr>
        <p:txBody>
          <a:bodyPr/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Small file(s)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Mainly statistical analyses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Fine touch on dataset(s)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detailes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Pretty figures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2F669B-7143-7945-8EB5-BA7986785DF4}"/>
              </a:ext>
            </a:extLst>
          </p:cNvPr>
          <p:cNvSpPr txBox="1">
            <a:spLocks/>
          </p:cNvSpPr>
          <p:nvPr/>
        </p:nvSpPr>
        <p:spPr>
          <a:xfrm>
            <a:off x="1554822" y="1160980"/>
            <a:ext cx="4505218" cy="467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Unix/Linux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Massive data files (e.g. sequencing files)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Intensive blasting or converting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Generic summary for large number of files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E1450ED-0993-F444-A5DC-071888CB7840}"/>
              </a:ext>
            </a:extLst>
          </p:cNvPr>
          <p:cNvSpPr txBox="1">
            <a:spLocks/>
          </p:cNvSpPr>
          <p:nvPr/>
        </p:nvSpPr>
        <p:spPr>
          <a:xfrm>
            <a:off x="1371600" y="4310865"/>
            <a:ext cx="9601200" cy="8655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Whichever makes your life easier</a:t>
            </a:r>
          </a:p>
        </p:txBody>
      </p:sp>
    </p:spTree>
    <p:extLst>
      <p:ext uri="{BB962C8B-B14F-4D97-AF65-F5344CB8AC3E}">
        <p14:creationId xmlns:p14="http://schemas.microsoft.com/office/powerpoint/2010/main" val="2540054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F71A6-5A77-0048-ACB4-22BF2F494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193" y="462980"/>
            <a:ext cx="9868328" cy="1485900"/>
          </a:xfrm>
        </p:spPr>
        <p:txBody>
          <a:bodyPr>
            <a:normAutofit/>
          </a:bodyPr>
          <a:lstStyle/>
          <a:p>
            <a:r>
              <a:rPr lang="en-US" sz="4000" dirty="0"/>
              <a:t>Example: Hydrogenase activities in rumen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DDF68-0CE8-8D4D-AD09-CC7BFC61A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66463"/>
            <a:ext cx="4587411" cy="4500937"/>
          </a:xfrm>
        </p:spPr>
        <p:txBody>
          <a:bodyPr/>
          <a:lstStyle/>
          <a:p>
            <a:r>
              <a:rPr lang="en-US" dirty="0"/>
              <a:t>Input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99501-61D5-EE4E-AF5D-9B766DE6D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68772"/>
            <a:ext cx="6221002" cy="1217153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873365F4-D121-EE49-A1E6-C290F33DC5A9}"/>
              </a:ext>
            </a:extLst>
          </p:cNvPr>
          <p:cNvSpPr/>
          <p:nvPr/>
        </p:nvSpPr>
        <p:spPr>
          <a:xfrm>
            <a:off x="1605908" y="3328872"/>
            <a:ext cx="452063" cy="35959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0A090-CE8E-1649-8091-F5628BFD35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714"/>
          <a:stretch/>
        </p:blipFill>
        <p:spPr>
          <a:xfrm>
            <a:off x="1371600" y="4111610"/>
            <a:ext cx="3224185" cy="1462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2B3F3F-B57F-A642-B773-3462FA9A4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022" y="4802556"/>
            <a:ext cx="2198670" cy="771733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0818083A-7BD6-0440-9935-861B82C3254C}"/>
              </a:ext>
            </a:extLst>
          </p:cNvPr>
          <p:cNvSpPr/>
          <p:nvPr/>
        </p:nvSpPr>
        <p:spPr>
          <a:xfrm>
            <a:off x="4746661" y="4491214"/>
            <a:ext cx="2976268" cy="31467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D2FC6-E708-B54F-B361-7DB6FF337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4299" y="3368732"/>
            <a:ext cx="3251200" cy="279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06584A-5A71-3C4A-BC6F-88BF76E0A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8094" y="1282579"/>
            <a:ext cx="2561834" cy="3621013"/>
          </a:xfrm>
          <a:prstGeom prst="rect">
            <a:avLst/>
          </a:prstGeom>
        </p:spPr>
      </p:pic>
      <p:sp>
        <p:nvSpPr>
          <p:cNvPr id="21" name="Left Bracket 20">
            <a:extLst>
              <a:ext uri="{FF2B5EF4-FFF2-40B4-BE49-F238E27FC236}">
                <a16:creationId xmlns:a16="http://schemas.microsoft.com/office/drawing/2014/main" id="{06C4B150-63A1-7049-85C9-E2695C47C2FD}"/>
              </a:ext>
            </a:extLst>
          </p:cNvPr>
          <p:cNvSpPr/>
          <p:nvPr/>
        </p:nvSpPr>
        <p:spPr>
          <a:xfrm>
            <a:off x="7804622" y="3176969"/>
            <a:ext cx="554804" cy="3000009"/>
          </a:xfrm>
          <a:prstGeom prst="leftBracket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68EE40D-CF58-A249-9644-860975152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4303" y="6072292"/>
            <a:ext cx="3747697" cy="22533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35C67EC-8A6F-F948-A55F-45D970CA7302}"/>
              </a:ext>
            </a:extLst>
          </p:cNvPr>
          <p:cNvSpPr/>
          <p:nvPr/>
        </p:nvSpPr>
        <p:spPr>
          <a:xfrm rot="5400000" flipV="1">
            <a:off x="6584895" y="4433747"/>
            <a:ext cx="320454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661912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1B7B-2B41-1B40-B779-8C3B8DCB0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E53776-3AB7-A046-AD3F-5A274C7C2918}"/>
              </a:ext>
            </a:extLst>
          </p:cNvPr>
          <p:cNvSpPr/>
          <p:nvPr/>
        </p:nvSpPr>
        <p:spPr>
          <a:xfrm>
            <a:off x="-1428111" y="2587191"/>
            <a:ext cx="15061914" cy="280076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Spend time to have fun in science.</a:t>
            </a:r>
          </a:p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Let the computer do the </a:t>
            </a:r>
          </a:p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boring repeatable part.</a:t>
            </a:r>
          </a:p>
          <a:p>
            <a:pPr algn="ctr"/>
            <a:endParaRPr lang="en-US" sz="4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1219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C9052-CE8D-B94B-9543-7DFA5D57D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8DA19-D8B7-B04E-9DDE-FF5D15EAF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3AAE90-C31C-CF4F-A2B9-D77B1C5E5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94" y="1847991"/>
            <a:ext cx="6993412" cy="429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0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B1B2B-B718-B945-AEAE-77EBD1448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87850"/>
            <a:ext cx="9601200" cy="1485900"/>
          </a:xfrm>
        </p:spPr>
        <p:txBody>
          <a:bodyPr/>
          <a:lstStyle/>
          <a:p>
            <a:r>
              <a:rPr lang="en-US" dirty="0"/>
              <a:t>Do you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3A26C-7765-7E49-B4D4-B51968CD2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6881"/>
            <a:ext cx="9601200" cy="4695289"/>
          </a:xfrm>
        </p:spPr>
        <p:txBody>
          <a:bodyPr>
            <a:normAutofit/>
          </a:bodyPr>
          <a:lstStyle/>
          <a:p>
            <a:r>
              <a:rPr lang="en-US" dirty="0"/>
              <a:t>Have massive number of files to process</a:t>
            </a:r>
          </a:p>
          <a:p>
            <a:endParaRPr lang="en-US" dirty="0"/>
          </a:p>
          <a:p>
            <a:r>
              <a:rPr lang="en-US" dirty="0"/>
              <a:t>Need to run the same type of analyses using the same set of files but need to change some parameters for each run</a:t>
            </a:r>
          </a:p>
          <a:p>
            <a:endParaRPr lang="en-US" dirty="0"/>
          </a:p>
          <a:p>
            <a:r>
              <a:rPr lang="en-US" dirty="0"/>
              <a:t>Run multiple steps of data analyses one at a time because each step is based on the results from the previous step</a:t>
            </a:r>
          </a:p>
          <a:p>
            <a:endParaRPr lang="en-US" dirty="0"/>
          </a:p>
          <a:p>
            <a:r>
              <a:rPr lang="en-US" dirty="0"/>
              <a:t>Need to combine hundreds of spread sheets before doing stats but don’t want to do that in Excel.</a:t>
            </a:r>
          </a:p>
        </p:txBody>
      </p:sp>
    </p:spTree>
    <p:extLst>
      <p:ext uri="{BB962C8B-B14F-4D97-AF65-F5344CB8AC3E}">
        <p14:creationId xmlns:p14="http://schemas.microsoft.com/office/powerpoint/2010/main" val="222729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may help: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(good) computer or access to a server or super computer service</a:t>
            </a:r>
          </a:p>
          <a:p>
            <a:endParaRPr lang="en-US" dirty="0"/>
          </a:p>
          <a:p>
            <a:r>
              <a:rPr lang="en-US" dirty="0"/>
              <a:t>Have reasonable amount of storage space for your data</a:t>
            </a:r>
          </a:p>
          <a:p>
            <a:endParaRPr lang="en-US" dirty="0"/>
          </a:p>
          <a:p>
            <a:r>
              <a:rPr lang="en-US" dirty="0"/>
              <a:t>Willing to learn how to use new tools and techniques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340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B1B2B-B718-B945-AEAE-77EBD1448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87850"/>
            <a:ext cx="9601200" cy="1485900"/>
          </a:xfrm>
        </p:spPr>
        <p:txBody>
          <a:bodyPr/>
          <a:lstStyle/>
          <a:p>
            <a:r>
              <a:rPr lang="en-US" dirty="0"/>
              <a:t>Do you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3A26C-7765-7E49-B4D4-B51968CD2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6881"/>
            <a:ext cx="9601200" cy="4695289"/>
          </a:xfrm>
        </p:spPr>
        <p:txBody>
          <a:bodyPr>
            <a:normAutofit/>
          </a:bodyPr>
          <a:lstStyle/>
          <a:p>
            <a:r>
              <a:rPr lang="en-US" b="1" dirty="0"/>
              <a:t>Have massive number of files to process</a:t>
            </a:r>
          </a:p>
          <a:p>
            <a:endParaRPr lang="en-US" dirty="0"/>
          </a:p>
          <a:p>
            <a:r>
              <a:rPr lang="en-US" b="1" dirty="0"/>
              <a:t>Running the same type of analyses using the same set of files but need to change some parameters for each run</a:t>
            </a:r>
          </a:p>
          <a:p>
            <a:endParaRPr lang="en-US" b="1" dirty="0"/>
          </a:p>
          <a:p>
            <a:r>
              <a:rPr lang="en-US" b="1" dirty="0"/>
              <a:t>Run multiple steps of data analyses one at a time because each step is based on the results from the previous step</a:t>
            </a:r>
          </a:p>
          <a:p>
            <a:endParaRPr lang="en-US" b="1" dirty="0"/>
          </a:p>
          <a:p>
            <a:r>
              <a:rPr lang="en-US" dirty="0"/>
              <a:t>Need to combine hundreds of spread sheets before doing stats but don’t want to do that in Excel.</a:t>
            </a:r>
          </a:p>
        </p:txBody>
      </p:sp>
    </p:spTree>
    <p:extLst>
      <p:ext uri="{BB962C8B-B14F-4D97-AF65-F5344CB8AC3E}">
        <p14:creationId xmlns:p14="http://schemas.microsoft.com/office/powerpoint/2010/main" val="2907669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24FBB-62FF-0848-8911-6AEA66849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56040"/>
            <a:ext cx="9601200" cy="1485900"/>
          </a:xfrm>
        </p:spPr>
        <p:txBody>
          <a:bodyPr/>
          <a:lstStyle/>
          <a:p>
            <a:r>
              <a:rPr lang="en-US" dirty="0"/>
              <a:t>Bash Script</a:t>
            </a:r>
            <a:br>
              <a:rPr lang="en-US" dirty="0"/>
            </a:br>
            <a:r>
              <a:rPr lang="en-US" dirty="0"/>
              <a:t>#!/bin/bash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3633F-B641-F64A-8E23-BB7FFB842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361" y="1407561"/>
            <a:ext cx="8193639" cy="4900772"/>
          </a:xfrm>
        </p:spPr>
        <p:txBody>
          <a:bodyPr/>
          <a:lstStyle/>
          <a:p>
            <a:r>
              <a:rPr lang="en-US" dirty="0"/>
              <a:t>Set up necessary directories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subfolders, change work directory and set up loops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B3E013-70D4-E447-AC0B-03852C2AE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57062"/>
            <a:ext cx="7489718" cy="1784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59526A-BFA0-314A-870D-92A66AC2F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926" y="3996559"/>
            <a:ext cx="7608013" cy="2547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2D20EE-4C99-2A4F-AF32-27FC1D76F28A}"/>
              </a:ext>
            </a:extLst>
          </p:cNvPr>
          <p:cNvSpPr txBox="1"/>
          <p:nvPr/>
        </p:nvSpPr>
        <p:spPr>
          <a:xfrm>
            <a:off x="8979613" y="80884"/>
            <a:ext cx="321238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Notes</a:t>
            </a:r>
            <a:r>
              <a:rPr lang="en-US" dirty="0"/>
              <a:t>:</a:t>
            </a:r>
          </a:p>
          <a:p>
            <a:r>
              <a:rPr lang="en-US" sz="1600" dirty="0"/>
              <a:t>Use </a:t>
            </a:r>
            <a:r>
              <a:rPr lang="en-US" sz="1600" b="1" dirty="0"/>
              <a:t>#</a:t>
            </a:r>
            <a:r>
              <a:rPr lang="en-US" sz="1600" dirty="0"/>
              <a:t> for comments</a:t>
            </a:r>
          </a:p>
          <a:p>
            <a:r>
              <a:rPr lang="en-US" sz="1600" dirty="0"/>
              <a:t>Use </a:t>
            </a:r>
            <a:r>
              <a:rPr lang="en-US" sz="1600" b="1" dirty="0"/>
              <a:t>$</a:t>
            </a:r>
            <a:r>
              <a:rPr lang="en-US" sz="1600" dirty="0"/>
              <a:t> for variable substitution</a:t>
            </a:r>
          </a:p>
          <a:p>
            <a:r>
              <a:rPr lang="en-US" sz="1600" dirty="0"/>
              <a:t>Use </a:t>
            </a:r>
            <a:r>
              <a:rPr lang="en-US" sz="1600" b="1" dirty="0"/>
              <a:t>${}</a:t>
            </a:r>
            <a:r>
              <a:rPr lang="en-US" sz="1600" dirty="0"/>
              <a:t> for Parameter substitution</a:t>
            </a:r>
          </a:p>
          <a:p>
            <a:r>
              <a:rPr lang="en-US" sz="1600" dirty="0"/>
              <a:t>Use Special Characters</a:t>
            </a:r>
          </a:p>
          <a:p>
            <a:r>
              <a:rPr lang="en-US" sz="1600" dirty="0"/>
              <a:t>Use loops</a:t>
            </a:r>
          </a:p>
          <a:p>
            <a:r>
              <a:rPr lang="en-US" sz="1600" dirty="0"/>
              <a:t>Run parallel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757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24FBB-62FF-0848-8911-6AEA66849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56040"/>
            <a:ext cx="9601200" cy="1485900"/>
          </a:xfrm>
        </p:spPr>
        <p:txBody>
          <a:bodyPr/>
          <a:lstStyle/>
          <a:p>
            <a:r>
              <a:rPr lang="en-US" dirty="0"/>
              <a:t>Bash Script</a:t>
            </a:r>
            <a:br>
              <a:rPr lang="en-US" dirty="0"/>
            </a:br>
            <a:r>
              <a:rPr lang="en-US" dirty="0"/>
              <a:t>#!/bin/bash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3633F-B641-F64A-8E23-BB7FFB842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361" y="1407561"/>
            <a:ext cx="8193639" cy="4900772"/>
          </a:xfrm>
        </p:spPr>
        <p:txBody>
          <a:bodyPr/>
          <a:lstStyle/>
          <a:p>
            <a:r>
              <a:rPr lang="en-US" dirty="0"/>
              <a:t>Set up necessary directories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subfolders, change work directory and set up loops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B3E013-70D4-E447-AC0B-03852C2AE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57062"/>
            <a:ext cx="7489718" cy="1784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59526A-BFA0-314A-870D-92A66AC2F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996559"/>
            <a:ext cx="7608013" cy="2547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2D20EE-4C99-2A4F-AF32-27FC1D76F28A}"/>
              </a:ext>
            </a:extLst>
          </p:cNvPr>
          <p:cNvSpPr txBox="1"/>
          <p:nvPr/>
        </p:nvSpPr>
        <p:spPr>
          <a:xfrm>
            <a:off x="8979613" y="80884"/>
            <a:ext cx="321238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Notes</a:t>
            </a:r>
            <a:r>
              <a:rPr lang="en-US" dirty="0"/>
              <a:t>:</a:t>
            </a:r>
          </a:p>
          <a:p>
            <a:r>
              <a:rPr lang="en-US" sz="1600" dirty="0"/>
              <a:t>Use </a:t>
            </a:r>
            <a:r>
              <a:rPr lang="en-US" sz="1600" b="1" dirty="0"/>
              <a:t>#</a:t>
            </a:r>
            <a:r>
              <a:rPr lang="en-US" sz="1600" dirty="0"/>
              <a:t> for comments</a:t>
            </a:r>
          </a:p>
          <a:p>
            <a:r>
              <a:rPr lang="en-US" sz="1600" dirty="0"/>
              <a:t>Use </a:t>
            </a:r>
            <a:r>
              <a:rPr lang="en-US" sz="1600" b="1" dirty="0"/>
              <a:t>$</a:t>
            </a:r>
            <a:r>
              <a:rPr lang="en-US" sz="1600" dirty="0"/>
              <a:t> for variable substitution</a:t>
            </a:r>
          </a:p>
          <a:p>
            <a:r>
              <a:rPr lang="en-US" sz="1600" dirty="0"/>
              <a:t>Use </a:t>
            </a:r>
            <a:r>
              <a:rPr lang="en-US" sz="1600" b="1" dirty="0"/>
              <a:t>${}</a:t>
            </a:r>
            <a:r>
              <a:rPr lang="en-US" sz="1600" dirty="0"/>
              <a:t> for Parameter substitution</a:t>
            </a:r>
          </a:p>
          <a:p>
            <a:r>
              <a:rPr lang="en-US" sz="1600" dirty="0"/>
              <a:t>Use Special Characters</a:t>
            </a:r>
          </a:p>
          <a:p>
            <a:r>
              <a:rPr lang="en-US" sz="1600" dirty="0"/>
              <a:t>Use loops</a:t>
            </a:r>
          </a:p>
          <a:p>
            <a:r>
              <a:rPr lang="en-US" sz="1600" dirty="0"/>
              <a:t>Run parallel </a:t>
            </a:r>
          </a:p>
          <a:p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27588C-D43E-ED40-8405-6EACF3F1C59A}"/>
              </a:ext>
            </a:extLst>
          </p:cNvPr>
          <p:cNvSpPr txBox="1"/>
          <p:nvPr/>
        </p:nvSpPr>
        <p:spPr>
          <a:xfrm>
            <a:off x="8979613" y="1927543"/>
            <a:ext cx="31130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Why this can save your time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have to do extra work to record what you did for each step.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need to do same thing for other datasets, simply change the input and output directories and everything else is automatic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do small change with parameters and rerun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have to name every single result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68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24FBB-62FF-0848-8911-6AEA66849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56040"/>
            <a:ext cx="9601200" cy="1485900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3633F-B641-F64A-8E23-BB7FFB842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361" y="821933"/>
            <a:ext cx="9601200" cy="5486400"/>
          </a:xfrm>
        </p:spPr>
        <p:txBody>
          <a:bodyPr/>
          <a:lstStyle/>
          <a:p>
            <a:r>
              <a:rPr lang="en-US" dirty="0"/>
              <a:t>Input files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 files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4D3AC-1E88-B14A-812E-54AF038D3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3350518"/>
            <a:ext cx="8737600" cy="3403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A469DA-92E1-E242-846F-C00F6057F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190233"/>
            <a:ext cx="8763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81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B1B2B-B718-B945-AEAE-77EBD1448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87850"/>
            <a:ext cx="9601200" cy="1485900"/>
          </a:xfrm>
        </p:spPr>
        <p:txBody>
          <a:bodyPr/>
          <a:lstStyle/>
          <a:p>
            <a:r>
              <a:rPr lang="en-US" dirty="0"/>
              <a:t>Do you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3A26C-7765-7E49-B4D4-B51968CD2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6881"/>
            <a:ext cx="9601200" cy="4695289"/>
          </a:xfrm>
        </p:spPr>
        <p:txBody>
          <a:bodyPr>
            <a:normAutofit/>
          </a:bodyPr>
          <a:lstStyle/>
          <a:p>
            <a:r>
              <a:rPr lang="en-US" dirty="0"/>
              <a:t>Have a hundred files to process</a:t>
            </a:r>
          </a:p>
          <a:p>
            <a:endParaRPr lang="en-US" dirty="0"/>
          </a:p>
          <a:p>
            <a:r>
              <a:rPr lang="en-US" dirty="0"/>
              <a:t>Running the same type of analyses using the same set of files but need to change some parameters for each run</a:t>
            </a:r>
          </a:p>
          <a:p>
            <a:endParaRPr lang="en-US" dirty="0"/>
          </a:p>
          <a:p>
            <a:r>
              <a:rPr lang="en-US" dirty="0"/>
              <a:t>Run multiple steps of data analyses one at a time because each step is based on the results from the previous step</a:t>
            </a:r>
          </a:p>
          <a:p>
            <a:endParaRPr lang="en-US" dirty="0"/>
          </a:p>
          <a:p>
            <a:r>
              <a:rPr lang="en-US" b="1" dirty="0"/>
              <a:t>Need to combine hundreds of spread sheets before doing stats but don’t want to do that in Excel.</a:t>
            </a:r>
          </a:p>
        </p:txBody>
      </p:sp>
    </p:spTree>
    <p:extLst>
      <p:ext uri="{BB962C8B-B14F-4D97-AF65-F5344CB8AC3E}">
        <p14:creationId xmlns:p14="http://schemas.microsoft.com/office/powerpoint/2010/main" val="417037451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{4B5C7A52-D1A0-F64F-BAF2-E4B8110B5BBA}tf10001072</Template>
  <TotalTime>364</TotalTime>
  <Words>585</Words>
  <Application>Microsoft Macintosh PowerPoint</Application>
  <PresentationFormat>Widescreen</PresentationFormat>
  <Paragraphs>132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Franklin Gothic Book</vt:lpstr>
      <vt:lpstr>Mangal</vt:lpstr>
      <vt:lpstr>Crop</vt:lpstr>
      <vt:lpstr>How to automate data analyses and save your life time</vt:lpstr>
      <vt:lpstr>Cross river</vt:lpstr>
      <vt:lpstr>Do you…</vt:lpstr>
      <vt:lpstr>These may help:</vt:lpstr>
      <vt:lpstr>Do you…</vt:lpstr>
      <vt:lpstr>Bash Script #!/bin/bash</vt:lpstr>
      <vt:lpstr>Bash Script #!/bin/bash</vt:lpstr>
      <vt:lpstr>Output</vt:lpstr>
      <vt:lpstr>Do you…</vt:lpstr>
      <vt:lpstr>Bash      R </vt:lpstr>
      <vt:lpstr>Which one to pick? For example:</vt:lpstr>
      <vt:lpstr>Which one to pick?</vt:lpstr>
      <vt:lpstr>Example: Hydrogenase activities in rumen</vt:lpstr>
      <vt:lpstr>Take home message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Useful functions to automate data analyses and save life time</dc:title>
  <dc:creator>Cecilia Wang</dc:creator>
  <cp:lastModifiedBy>Cecilia Wang</cp:lastModifiedBy>
  <cp:revision>47</cp:revision>
  <dcterms:created xsi:type="dcterms:W3CDTF">2018-05-15T00:55:08Z</dcterms:created>
  <dcterms:modified xsi:type="dcterms:W3CDTF">2018-05-16T23:21:57Z</dcterms:modified>
</cp:coreProperties>
</file>